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5" r:id="rId10"/>
    <p:sldId id="266" r:id="rId11"/>
    <p:sldId id="267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>
        <p:scale>
          <a:sx n="100" d="100"/>
          <a:sy n="100" d="100"/>
        </p:scale>
        <p:origin x="104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C4D9-7B08-4234-9B97-EF4C07261EE7}" type="datetimeFigureOut">
              <a:rPr lang="es-ES" smtClean="0"/>
              <a:t>23/6/17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AA2D-6DB6-4CE0-BB13-5A33C5AC9F0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846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C4D9-7B08-4234-9B97-EF4C07261EE7}" type="datetimeFigureOut">
              <a:rPr lang="es-ES" smtClean="0"/>
              <a:t>23/6/17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AA2D-6DB6-4CE0-BB13-5A33C5AC9F0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671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C4D9-7B08-4234-9B97-EF4C07261EE7}" type="datetimeFigureOut">
              <a:rPr lang="es-ES" smtClean="0"/>
              <a:t>23/6/17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AA2D-6DB6-4CE0-BB13-5A33C5AC9F0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0748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C4D9-7B08-4234-9B97-EF4C07261EE7}" type="datetimeFigureOut">
              <a:rPr lang="es-ES" smtClean="0"/>
              <a:t>23/6/17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AA2D-6DB6-4CE0-BB13-5A33C5AC9F0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8389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C4D9-7B08-4234-9B97-EF4C07261EE7}" type="datetimeFigureOut">
              <a:rPr lang="es-ES" smtClean="0"/>
              <a:t>23/6/17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AA2D-6DB6-4CE0-BB13-5A33C5AC9F0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0747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C4D9-7B08-4234-9B97-EF4C07261EE7}" type="datetimeFigureOut">
              <a:rPr lang="es-ES" smtClean="0"/>
              <a:t>23/6/17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AA2D-6DB6-4CE0-BB13-5A33C5AC9F0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564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C4D9-7B08-4234-9B97-EF4C07261EE7}" type="datetimeFigureOut">
              <a:rPr lang="es-ES" smtClean="0"/>
              <a:t>23/6/17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AA2D-6DB6-4CE0-BB13-5A33C5AC9F0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2943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C4D9-7B08-4234-9B97-EF4C07261EE7}" type="datetimeFigureOut">
              <a:rPr lang="es-ES" smtClean="0"/>
              <a:t>23/6/17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AA2D-6DB6-4CE0-BB13-5A33C5AC9F0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976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C4D9-7B08-4234-9B97-EF4C07261EE7}" type="datetimeFigureOut">
              <a:rPr lang="es-ES" smtClean="0"/>
              <a:t>23/6/17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AA2D-6DB6-4CE0-BB13-5A33C5AC9F0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5052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C4D9-7B08-4234-9B97-EF4C07261EE7}" type="datetimeFigureOut">
              <a:rPr lang="es-ES" smtClean="0"/>
              <a:t>23/6/17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AA2D-6DB6-4CE0-BB13-5A33C5AC9F0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1926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C4D9-7B08-4234-9B97-EF4C07261EE7}" type="datetimeFigureOut">
              <a:rPr lang="es-ES" smtClean="0"/>
              <a:t>23/6/17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AA2D-6DB6-4CE0-BB13-5A33C5AC9F0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6071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EC4D9-7B08-4234-9B97-EF4C07261EE7}" type="datetimeFigureOut">
              <a:rPr lang="es-ES" smtClean="0"/>
              <a:t>23/6/17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8AA2D-6DB6-4CE0-BB13-5A33C5AC9F0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407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feature=player_embedded&amp;v=BQ3-ObwG4FU" TargetMode="Externa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ARTADYS</a:t>
            </a:r>
            <a:endParaRPr lang="es-E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51264" y="3509963"/>
            <a:ext cx="9144000" cy="1655762"/>
          </a:xfrm>
        </p:spPr>
        <p:txBody>
          <a:bodyPr/>
          <a:lstStyle/>
          <a:p>
            <a:r>
              <a:rPr lang="es-ES" dirty="0" err="1" smtClean="0">
                <a:solidFill>
                  <a:srgbClr val="00B0F0"/>
                </a:solidFill>
              </a:rPr>
              <a:t>Spatial</a:t>
            </a:r>
            <a:r>
              <a:rPr lang="es-ES" dirty="0" smtClean="0">
                <a:solidFill>
                  <a:srgbClr val="00B0F0"/>
                </a:solidFill>
              </a:rPr>
              <a:t> </a:t>
            </a:r>
            <a:r>
              <a:rPr lang="es-ES" dirty="0" err="1" smtClean="0">
                <a:solidFill>
                  <a:srgbClr val="00B0F0"/>
                </a:solidFill>
              </a:rPr>
              <a:t>Inner</a:t>
            </a:r>
            <a:r>
              <a:rPr lang="es-ES" dirty="0" smtClean="0">
                <a:solidFill>
                  <a:srgbClr val="00B0F0"/>
                </a:solidFill>
              </a:rPr>
              <a:t> </a:t>
            </a:r>
            <a:r>
              <a:rPr lang="es-ES" dirty="0" err="1" smtClean="0">
                <a:solidFill>
                  <a:srgbClr val="00B0F0"/>
                </a:solidFill>
              </a:rPr>
              <a:t>Dynamic</a:t>
            </a:r>
            <a:r>
              <a:rPr lang="es-ES" dirty="0" smtClean="0">
                <a:solidFill>
                  <a:srgbClr val="00B0F0"/>
                </a:solidFill>
              </a:rPr>
              <a:t> </a:t>
            </a:r>
            <a:r>
              <a:rPr lang="es-ES" dirty="0" err="1" smtClean="0">
                <a:solidFill>
                  <a:srgbClr val="00B0F0"/>
                </a:solidFill>
              </a:rPr>
              <a:t>Connectivity</a:t>
            </a:r>
            <a:endParaRPr lang="es-ES" dirty="0" smtClean="0">
              <a:solidFill>
                <a:srgbClr val="00B0F0"/>
              </a:solidFill>
            </a:endParaRPr>
          </a:p>
          <a:p>
            <a:r>
              <a:rPr lang="es-ES" dirty="0" err="1" smtClean="0"/>
              <a:t>Predict</a:t>
            </a:r>
            <a:r>
              <a:rPr lang="es-ES" dirty="0" smtClean="0"/>
              <a:t>  </a:t>
            </a:r>
            <a:r>
              <a:rPr lang="es-ES" dirty="0" err="1" smtClean="0"/>
              <a:t>live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 Human </a:t>
            </a:r>
            <a:r>
              <a:rPr lang="es-ES" dirty="0" err="1" smtClean="0"/>
              <a:t>behaviour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4" name="ZoneTexte 3"/>
          <p:cNvSpPr txBox="1"/>
          <p:nvPr/>
        </p:nvSpPr>
        <p:spPr>
          <a:xfrm>
            <a:off x="197427" y="5818909"/>
            <a:ext cx="295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https://artadys.com/</a:t>
            </a:r>
            <a:endParaRPr lang="es-E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11"/>
            <a:ext cx="4333875" cy="302895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639791" y="5891645"/>
            <a:ext cx="463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Esomar</a:t>
            </a:r>
            <a:r>
              <a:rPr lang="es-ES" dirty="0" smtClean="0"/>
              <a:t> Research Rallye June 2017,22th</a:t>
            </a:r>
            <a:endParaRPr lang="es-ES" dirty="0"/>
          </a:p>
        </p:txBody>
      </p:sp>
      <p:sp>
        <p:nvSpPr>
          <p:cNvPr id="7" name="ZoneTexte 6"/>
          <p:cNvSpPr txBox="1"/>
          <p:nvPr/>
        </p:nvSpPr>
        <p:spPr>
          <a:xfrm>
            <a:off x="6639791" y="6348845"/>
            <a:ext cx="498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Christine Caggia (Askia) /Hervé </a:t>
            </a:r>
            <a:r>
              <a:rPr lang="es-ES" dirty="0" err="1" smtClean="0"/>
              <a:t>Tranger</a:t>
            </a:r>
            <a:r>
              <a:rPr lang="es-ES" dirty="0" smtClean="0"/>
              <a:t> (BVA)</a:t>
            </a:r>
            <a:endParaRPr lang="es-E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925" y="396443"/>
            <a:ext cx="46196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3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13170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rgbClr val="00B0F0"/>
                </a:solidFill>
              </a:rPr>
              <a:t>Benefits client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4" name="Espace réservé du contenu 3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99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Simulation and prediction on market (</a:t>
            </a:r>
            <a:r>
              <a:rPr lang="en-GB" sz="2800" dirty="0" err="1" smtClean="0"/>
              <a:t>inc</a:t>
            </a:r>
            <a:r>
              <a:rPr lang="en-GB" sz="2800" dirty="0" smtClean="0"/>
              <a:t> competition)</a:t>
            </a:r>
          </a:p>
          <a:p>
            <a:r>
              <a:rPr lang="en-GB" dirty="0" smtClean="0"/>
              <a:t>Simulation of crisis</a:t>
            </a:r>
            <a:endParaRPr lang="en-GB" sz="28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751609" y="31672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rgbClr val="00B0F0"/>
                </a:solidFill>
              </a:rPr>
              <a:t>Targets client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751609" y="4513031"/>
            <a:ext cx="10515600" cy="151220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Brands / Advertisers</a:t>
            </a:r>
          </a:p>
          <a:p>
            <a:r>
              <a:rPr lang="en-GB" dirty="0" smtClean="0"/>
              <a:t>Government and Security agencies</a:t>
            </a:r>
          </a:p>
          <a:p>
            <a:r>
              <a:rPr lang="en-GB" dirty="0" smtClean="0"/>
              <a:t>Politics </a:t>
            </a:r>
            <a:endParaRPr lang="en-GB" dirty="0"/>
          </a:p>
        </p:txBody>
      </p:sp>
      <p:sp>
        <p:nvSpPr>
          <p:cNvPr id="7" name="ZoneTexte 6"/>
          <p:cNvSpPr txBox="1"/>
          <p:nvPr/>
        </p:nvSpPr>
        <p:spPr>
          <a:xfrm>
            <a:off x="7439891" y="6274622"/>
            <a:ext cx="448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Example 2 : Predictive on augmented reality</a:t>
            </a:r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4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B0F0"/>
                </a:solidFill>
              </a:rPr>
              <a:t>Example 3: B To C  “real estate”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3597275"/>
            <a:ext cx="4933950" cy="3245139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GB" dirty="0" smtClean="0"/>
              <a:t>Search for information </a:t>
            </a:r>
          </a:p>
          <a:p>
            <a:pPr marL="514350" indent="-514350">
              <a:buAutoNum type="arabicParenR" startAt="2"/>
            </a:pPr>
            <a:r>
              <a:rPr lang="en-GB" dirty="0" smtClean="0"/>
              <a:t>Push local information =&gt; accuracy on decision</a:t>
            </a:r>
            <a:endParaRPr lang="en-GB" dirty="0"/>
          </a:p>
          <a:p>
            <a:pPr marL="514350" indent="-514350">
              <a:buAutoNum type="arabicParenR" startAt="3"/>
            </a:pPr>
            <a:r>
              <a:rPr lang="en-GB" dirty="0" smtClean="0"/>
              <a:t>Think =&gt; Act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00125" y="1562100"/>
            <a:ext cx="982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Use the qualification of territory in consumers app (SDK) in order to help people to make the good choose in a location question</a:t>
            </a:r>
            <a:endParaRPr lang="en-GB" sz="2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0" y="2695574"/>
            <a:ext cx="5443537" cy="41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1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13170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rgbClr val="00B0F0"/>
                </a:solidFill>
              </a:rPr>
              <a:t>Benefits client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4" name="Espace réservé du contenu 3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99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Communicatio</a:t>
            </a:r>
            <a:r>
              <a:rPr lang="en-GB" dirty="0" smtClean="0"/>
              <a:t>n to real people (empathy)</a:t>
            </a:r>
          </a:p>
          <a:p>
            <a:r>
              <a:rPr lang="en-GB" sz="2800" dirty="0" smtClean="0"/>
              <a:t>Accuracy  of information</a:t>
            </a:r>
            <a:endParaRPr lang="en-GB" sz="28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751609" y="31672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rgbClr val="00B0F0"/>
                </a:solidFill>
              </a:rPr>
              <a:t>Targets client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751609" y="4513031"/>
            <a:ext cx="10515600" cy="151220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 smtClean="0"/>
              <a:t>Hôtel</a:t>
            </a:r>
            <a:r>
              <a:rPr lang="en-GB" dirty="0" smtClean="0"/>
              <a:t> reservation, </a:t>
            </a:r>
            <a:r>
              <a:rPr lang="en-GB" dirty="0" err="1" smtClean="0"/>
              <a:t>R’BnB</a:t>
            </a:r>
            <a:r>
              <a:rPr lang="en-GB" dirty="0" smtClean="0"/>
              <a:t> …</a:t>
            </a:r>
          </a:p>
          <a:p>
            <a:r>
              <a:rPr lang="en-GB" dirty="0" smtClean="0"/>
              <a:t>Travel agencies, Tourism</a:t>
            </a:r>
          </a:p>
          <a:p>
            <a:r>
              <a:rPr lang="en-GB" dirty="0" smtClean="0"/>
              <a:t>Local authorities</a:t>
            </a:r>
            <a:endParaRPr lang="en-GB" dirty="0"/>
          </a:p>
        </p:txBody>
      </p:sp>
      <p:sp>
        <p:nvSpPr>
          <p:cNvPr id="7" name="ZoneTexte 6"/>
          <p:cNvSpPr txBox="1"/>
          <p:nvPr/>
        </p:nvSpPr>
        <p:spPr>
          <a:xfrm>
            <a:off x="7065818" y="6376875"/>
            <a:ext cx="448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Example 1 : </a:t>
            </a:r>
            <a:r>
              <a:rPr lang="en-GB" dirty="0" err="1" smtClean="0">
                <a:solidFill>
                  <a:srgbClr val="00B0F0"/>
                </a:solidFill>
              </a:rPr>
              <a:t>BtoC</a:t>
            </a:r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66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B0F0"/>
                </a:solidFill>
              </a:rPr>
              <a:t>The change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What is the value of </a:t>
            </a:r>
            <a:r>
              <a:rPr lang="en-GB" dirty="0" err="1" smtClean="0"/>
              <a:t>Artadys</a:t>
            </a:r>
            <a:r>
              <a:rPr lang="en-GB" dirty="0" smtClean="0"/>
              <a:t> :</a:t>
            </a:r>
          </a:p>
          <a:p>
            <a:pPr marL="457200" lvl="1" indent="0">
              <a:buNone/>
            </a:pPr>
            <a:r>
              <a:rPr lang="en-GB" dirty="0" err="1" smtClean="0"/>
              <a:t>Artadys</a:t>
            </a:r>
            <a:r>
              <a:rPr lang="en-GB" dirty="0" smtClean="0"/>
              <a:t> gives insight from:</a:t>
            </a:r>
          </a:p>
          <a:p>
            <a:pPr lvl="1">
              <a:buFontTx/>
              <a:buChar char="-"/>
            </a:pPr>
            <a:r>
              <a:rPr lang="en-GB" dirty="0" smtClean="0"/>
              <a:t>global listening analysis and psychometric measures </a:t>
            </a:r>
          </a:p>
          <a:p>
            <a:pPr lvl="1">
              <a:buFontTx/>
              <a:buChar char="-"/>
            </a:pPr>
            <a:r>
              <a:rPr lang="en-GB" dirty="0" smtClean="0"/>
              <a:t>crossed by a clustering zoning</a:t>
            </a:r>
          </a:p>
          <a:p>
            <a:pPr lvl="1">
              <a:buFontTx/>
              <a:buChar char="-"/>
            </a:pPr>
            <a:r>
              <a:rPr lang="en-GB" dirty="0" smtClean="0"/>
              <a:t> to optimise the choice with a spatial aspect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The </a:t>
            </a:r>
            <a:r>
              <a:rPr lang="en-GB" dirty="0" err="1" smtClean="0"/>
              <a:t>hackaton</a:t>
            </a:r>
            <a:r>
              <a:rPr lang="en-GB" dirty="0" smtClean="0"/>
              <a:t> benefits : </a:t>
            </a:r>
          </a:p>
          <a:p>
            <a:pPr marL="0" indent="0">
              <a:buNone/>
            </a:pPr>
            <a:r>
              <a:rPr lang="en-GB" dirty="0" smtClean="0"/>
              <a:t>From the engineer language to a marketing language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134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600" dirty="0" err="1" smtClean="0">
                <a:solidFill>
                  <a:srgbClr val="00B0F0"/>
                </a:solidFill>
              </a:rPr>
              <a:t>Merci</a:t>
            </a:r>
            <a:endParaRPr lang="en-GB" sz="6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66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696191" y="-26699"/>
            <a:ext cx="10515600" cy="1325563"/>
          </a:xfrm>
        </p:spPr>
        <p:txBody>
          <a:bodyPr/>
          <a:lstStyle/>
          <a:p>
            <a:r>
              <a:rPr lang="es-ES" dirty="0" smtClean="0">
                <a:solidFill>
                  <a:srgbClr val="00B0F0"/>
                </a:solidFill>
              </a:rPr>
              <a:t>Company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98864"/>
            <a:ext cx="10515600" cy="4878099"/>
          </a:xfrm>
        </p:spPr>
        <p:txBody>
          <a:bodyPr>
            <a:normAutofit fontScale="77500" lnSpcReduction="20000"/>
          </a:bodyPr>
          <a:lstStyle/>
          <a:p>
            <a:r>
              <a:rPr lang="es-ES" sz="3200" dirty="0" err="1" smtClean="0"/>
              <a:t>Created</a:t>
            </a:r>
            <a:r>
              <a:rPr lang="es-ES" sz="3200" dirty="0" smtClean="0"/>
              <a:t> in 2006 ,  </a:t>
            </a:r>
            <a:r>
              <a:rPr lang="es-ES" sz="3200" dirty="0" err="1" smtClean="0"/>
              <a:t>by</a:t>
            </a:r>
            <a:r>
              <a:rPr lang="es-ES" sz="3200" dirty="0" smtClean="0"/>
              <a:t> </a:t>
            </a:r>
            <a:r>
              <a:rPr lang="es-ES" sz="3200" dirty="0" err="1"/>
              <a:t>N</a:t>
            </a:r>
            <a:r>
              <a:rPr lang="es-ES" sz="3200" dirty="0" err="1" smtClean="0"/>
              <a:t>euro</a:t>
            </a:r>
            <a:r>
              <a:rPr lang="es-ES" sz="3200" dirty="0" smtClean="0"/>
              <a:t> </a:t>
            </a:r>
            <a:r>
              <a:rPr lang="es-ES" sz="3200" dirty="0" err="1" smtClean="0"/>
              <a:t>scientists</a:t>
            </a:r>
            <a:r>
              <a:rPr lang="es-ES" sz="3200" dirty="0" smtClean="0"/>
              <a:t> Cristian </a:t>
            </a:r>
            <a:r>
              <a:rPr lang="es-ES" sz="3200" dirty="0" err="1" smtClean="0"/>
              <a:t>Beza</a:t>
            </a:r>
            <a:r>
              <a:rPr lang="es-ES" sz="3200" dirty="0" smtClean="0"/>
              <a:t> &amp; </a:t>
            </a:r>
            <a:r>
              <a:rPr lang="es-ES" sz="3200" dirty="0" err="1" smtClean="0"/>
              <a:t>Ankit</a:t>
            </a:r>
            <a:r>
              <a:rPr lang="es-ES" sz="3200" dirty="0" smtClean="0"/>
              <a:t> </a:t>
            </a:r>
            <a:r>
              <a:rPr lang="es-ES" sz="3200" dirty="0" err="1" smtClean="0"/>
              <a:t>Singhal</a:t>
            </a:r>
            <a:r>
              <a:rPr lang="es-ES" sz="3200" dirty="0" smtClean="0"/>
              <a:t>, Marco </a:t>
            </a:r>
            <a:r>
              <a:rPr lang="es-ES" sz="3200" dirty="0" err="1" smtClean="0"/>
              <a:t>Tatta</a:t>
            </a:r>
            <a:r>
              <a:rPr lang="es-ES" sz="3200" dirty="0" smtClean="0"/>
              <a:t> , </a:t>
            </a:r>
            <a:r>
              <a:rPr lang="es-ES" sz="3200" dirty="0" err="1" smtClean="0"/>
              <a:t>Jerald</a:t>
            </a:r>
            <a:r>
              <a:rPr lang="es-ES" sz="3200" dirty="0" smtClean="0"/>
              <a:t> L. </a:t>
            </a:r>
            <a:r>
              <a:rPr lang="es-ES" sz="3200" dirty="0" err="1"/>
              <a:t>F</a:t>
            </a:r>
            <a:r>
              <a:rPr lang="es-ES" sz="3200" dirty="0" err="1" smtClean="0"/>
              <a:t>einstein</a:t>
            </a:r>
            <a:endParaRPr lang="es-ES" sz="3200" dirty="0" smtClean="0"/>
          </a:p>
          <a:p>
            <a:endParaRPr lang="es-ES" dirty="0" smtClean="0"/>
          </a:p>
          <a:p>
            <a:r>
              <a:rPr lang="es-ES" sz="3200" dirty="0" smtClean="0"/>
              <a:t>NSA, FBI </a:t>
            </a:r>
            <a:r>
              <a:rPr lang="es-ES" sz="3200" dirty="0" err="1" smtClean="0"/>
              <a:t>technologies</a:t>
            </a:r>
            <a:r>
              <a:rPr lang="es-ES" sz="3200" dirty="0" smtClean="0"/>
              <a:t> (</a:t>
            </a:r>
            <a:r>
              <a:rPr lang="es-ES" sz="3200" dirty="0" err="1" smtClean="0"/>
              <a:t>Satellite</a:t>
            </a:r>
            <a:r>
              <a:rPr lang="es-ES" sz="3200" dirty="0" smtClean="0"/>
              <a:t>, global </a:t>
            </a:r>
            <a:r>
              <a:rPr lang="es-ES" sz="3200" dirty="0" err="1" smtClean="0"/>
              <a:t>listening</a:t>
            </a:r>
            <a:r>
              <a:rPr lang="es-ES" sz="3200" dirty="0" smtClean="0"/>
              <a:t>, etc…)</a:t>
            </a:r>
          </a:p>
          <a:p>
            <a:endParaRPr lang="es-ES" sz="3200" dirty="0" smtClean="0"/>
          </a:p>
          <a:p>
            <a:r>
              <a:rPr lang="es-ES" sz="3200" dirty="0" err="1" smtClean="0"/>
              <a:t>Surveillance</a:t>
            </a:r>
            <a:r>
              <a:rPr lang="es-ES" sz="3200" dirty="0" smtClean="0"/>
              <a:t> of </a:t>
            </a:r>
            <a:r>
              <a:rPr lang="es-ES" sz="3200" dirty="0" err="1" smtClean="0"/>
              <a:t>things</a:t>
            </a:r>
            <a:r>
              <a:rPr lang="es-ES" sz="3200" dirty="0" smtClean="0"/>
              <a:t> and human </a:t>
            </a:r>
            <a:r>
              <a:rPr lang="es-ES" sz="3200" dirty="0" err="1" smtClean="0"/>
              <a:t>behaviour</a:t>
            </a:r>
            <a:endParaRPr lang="es-ES" sz="3200" dirty="0" smtClean="0"/>
          </a:p>
          <a:p>
            <a:endParaRPr lang="es-ES" sz="3200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sz="3300" dirty="0" err="1" smtClean="0"/>
              <a:t>Emotion</a:t>
            </a:r>
            <a:r>
              <a:rPr lang="es-ES" sz="3300" dirty="0" smtClean="0"/>
              <a:t>, </a:t>
            </a:r>
            <a:r>
              <a:rPr lang="es-ES" sz="3300" dirty="0" err="1" smtClean="0"/>
              <a:t>personalities</a:t>
            </a:r>
            <a:r>
              <a:rPr lang="es-ES" sz="3300" dirty="0" smtClean="0"/>
              <a:t> , </a:t>
            </a:r>
            <a:r>
              <a:rPr lang="es-ES" sz="3300" dirty="0" err="1" smtClean="0"/>
              <a:t>mindshare</a:t>
            </a:r>
            <a:r>
              <a:rPr lang="es-ES" sz="3300" dirty="0" smtClean="0"/>
              <a:t> , local share, </a:t>
            </a:r>
            <a:r>
              <a:rPr lang="es-ES" sz="3300" dirty="0" err="1" smtClean="0"/>
              <a:t>customer</a:t>
            </a:r>
            <a:r>
              <a:rPr lang="es-ES" sz="3300" dirty="0" smtClean="0"/>
              <a:t> </a:t>
            </a:r>
            <a:r>
              <a:rPr lang="es-ES" sz="3300" dirty="0" err="1" smtClean="0"/>
              <a:t>intimacy</a:t>
            </a:r>
            <a:r>
              <a:rPr lang="es-ES" sz="3300" dirty="0" smtClean="0"/>
              <a:t>, </a:t>
            </a:r>
            <a:r>
              <a:rPr lang="es-ES" sz="3300" dirty="0" err="1" smtClean="0"/>
              <a:t>geolocation</a:t>
            </a:r>
            <a:endParaRPr lang="es-ES" sz="3300" dirty="0" smtClean="0"/>
          </a:p>
          <a:p>
            <a:endParaRPr lang="es-ES" dirty="0"/>
          </a:p>
        </p:txBody>
      </p:sp>
      <p:sp>
        <p:nvSpPr>
          <p:cNvPr id="6" name="Flèche vers le bas 5"/>
          <p:cNvSpPr/>
          <p:nvPr/>
        </p:nvSpPr>
        <p:spPr>
          <a:xfrm>
            <a:off x="5070763" y="3917372"/>
            <a:ext cx="883228" cy="12053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273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B0F0"/>
                </a:solidFill>
              </a:rPr>
              <a:t>Data and </a:t>
            </a:r>
            <a:r>
              <a:rPr lang="es-ES" dirty="0" err="1" smtClean="0">
                <a:solidFill>
                  <a:srgbClr val="00B0F0"/>
                </a:solidFill>
              </a:rPr>
              <a:t>Analytics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" dirty="0" err="1" smtClean="0"/>
              <a:t>Insight</a:t>
            </a:r>
            <a:r>
              <a:rPr lang="es-ES" dirty="0" smtClean="0"/>
              <a:t> Global Live </a:t>
            </a:r>
            <a:r>
              <a:rPr lang="es-ES" dirty="0" err="1" smtClean="0"/>
              <a:t>engine</a:t>
            </a:r>
            <a:r>
              <a:rPr lang="es-ES" dirty="0" smtClean="0"/>
              <a:t> in </a:t>
            </a:r>
            <a:r>
              <a:rPr lang="es-ES" dirty="0" err="1" smtClean="0"/>
              <a:t>one</a:t>
            </a:r>
            <a:r>
              <a:rPr lang="es-ES" dirty="0" smtClean="0"/>
              <a:t> round 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ES" dirty="0" smtClean="0"/>
              <a:t> </a:t>
            </a:r>
            <a:r>
              <a:rPr lang="es-ES" dirty="0" err="1" smtClean="0"/>
              <a:t>Url</a:t>
            </a:r>
            <a:r>
              <a:rPr lang="es-ES" dirty="0" smtClean="0"/>
              <a:t> </a:t>
            </a:r>
            <a:r>
              <a:rPr lang="es-ES" dirty="0" err="1" smtClean="0"/>
              <a:t>censing</a:t>
            </a:r>
            <a:endParaRPr lang="es-E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s-ES" dirty="0" smtClean="0"/>
              <a:t>Text </a:t>
            </a:r>
            <a:r>
              <a:rPr lang="es-ES" dirty="0" err="1" smtClean="0"/>
              <a:t>analysis</a:t>
            </a:r>
            <a:r>
              <a:rPr lang="es-ES" dirty="0" smtClean="0"/>
              <a:t> (</a:t>
            </a:r>
            <a:r>
              <a:rPr lang="es-ES" dirty="0" err="1" smtClean="0"/>
              <a:t>picture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/>
              <a:t>computer</a:t>
            </a:r>
            <a:r>
              <a:rPr lang="es-ES" dirty="0"/>
              <a:t> </a:t>
            </a:r>
            <a:r>
              <a:rPr lang="es-ES" dirty="0" err="1"/>
              <a:t>vision</a:t>
            </a:r>
            <a:r>
              <a:rPr lang="es-ES" dirty="0" smtClean="0"/>
              <a:t> in </a:t>
            </a:r>
            <a:r>
              <a:rPr lang="es-ES" dirty="0" err="1" smtClean="0"/>
              <a:t>progress</a:t>
            </a:r>
            <a:r>
              <a:rPr lang="es-ES" dirty="0" smtClean="0"/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ES" dirty="0" err="1" smtClean="0"/>
              <a:t>Psychometric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r>
              <a:rPr lang="es-ES" dirty="0" smtClean="0"/>
              <a:t> (</a:t>
            </a:r>
            <a:r>
              <a:rPr lang="es-ES" dirty="0" err="1" smtClean="0"/>
              <a:t>behavioural</a:t>
            </a:r>
            <a:r>
              <a:rPr lang="es-ES" dirty="0" smtClean="0"/>
              <a:t> </a:t>
            </a:r>
            <a:r>
              <a:rPr lang="es-ES" dirty="0" err="1" smtClean="0"/>
              <a:t>approach</a:t>
            </a:r>
            <a:r>
              <a:rPr lang="es-ES" dirty="0" smtClean="0"/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ES" dirty="0" err="1" smtClean="0"/>
              <a:t>Geolocation</a:t>
            </a:r>
            <a:r>
              <a:rPr lang="es-ES" dirty="0" smtClean="0"/>
              <a:t>, </a:t>
            </a:r>
            <a:r>
              <a:rPr lang="es-ES" dirty="0" err="1" smtClean="0"/>
              <a:t>attitude</a:t>
            </a:r>
            <a:r>
              <a:rPr lang="es-ES" dirty="0" smtClean="0"/>
              <a:t>, </a:t>
            </a:r>
            <a:r>
              <a:rPr lang="es-ES" dirty="0" err="1" smtClean="0"/>
              <a:t>spatial</a:t>
            </a:r>
            <a:r>
              <a:rPr lang="es-ES" dirty="0" smtClean="0"/>
              <a:t> </a:t>
            </a:r>
            <a:r>
              <a:rPr lang="es-ES" dirty="0" err="1" smtClean="0"/>
              <a:t>merging</a:t>
            </a:r>
            <a:r>
              <a:rPr lang="es-ES" dirty="0" smtClean="0"/>
              <a:t> and </a:t>
            </a:r>
            <a:r>
              <a:rPr lang="es-ES" dirty="0" err="1"/>
              <a:t>m</a:t>
            </a:r>
            <a:r>
              <a:rPr lang="es-ES" dirty="0" err="1" smtClean="0"/>
              <a:t>indshare</a:t>
            </a:r>
            <a:r>
              <a:rPr lang="es-ES" dirty="0" smtClean="0"/>
              <a:t> </a:t>
            </a:r>
            <a:r>
              <a:rPr lang="es-ES" dirty="0" err="1" smtClean="0"/>
              <a:t>clustering</a:t>
            </a:r>
            <a:endParaRPr lang="es-E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s-ES" dirty="0" err="1"/>
              <a:t>Aerotech</a:t>
            </a:r>
            <a:r>
              <a:rPr lang="es-ES" dirty="0"/>
              <a:t> </a:t>
            </a:r>
            <a:r>
              <a:rPr lang="es-ES" dirty="0" err="1"/>
              <a:t>Vision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 Human / Vehicules </a:t>
            </a:r>
            <a:r>
              <a:rPr lang="es-ES" dirty="0" err="1" smtClean="0">
                <a:sym typeface="Wingdings" panose="05000000000000000000" pitchFamily="2" charset="2"/>
              </a:rPr>
              <a:t>counts</a:t>
            </a:r>
            <a:endParaRPr lang="es-E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s-ES" dirty="0" err="1" smtClean="0"/>
              <a:t>Dataviz</a:t>
            </a:r>
            <a:endParaRPr lang="es-ES" dirty="0" smtClean="0"/>
          </a:p>
          <a:p>
            <a:pPr lvl="1"/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 </a:t>
            </a:r>
            <a:r>
              <a:rPr lang="es-ES" dirty="0" err="1" smtClean="0"/>
              <a:t>public</a:t>
            </a:r>
            <a:r>
              <a:rPr lang="es-ES" dirty="0" smtClean="0"/>
              <a:t> data :</a:t>
            </a:r>
          </a:p>
          <a:p>
            <a:pPr lvl="2"/>
            <a:r>
              <a:rPr lang="es-ES" dirty="0" smtClean="0"/>
              <a:t>Global </a:t>
            </a:r>
            <a:r>
              <a:rPr lang="en-GB" dirty="0" smtClean="0"/>
              <a:t>listening</a:t>
            </a:r>
          </a:p>
          <a:p>
            <a:pPr lvl="2"/>
            <a:r>
              <a:rPr lang="en-US" dirty="0" smtClean="0"/>
              <a:t>Satellite</a:t>
            </a:r>
            <a:r>
              <a:rPr lang="es-ES" dirty="0" smtClean="0"/>
              <a:t> data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5" name="Flèche vers le bas 4"/>
          <p:cNvSpPr/>
          <p:nvPr/>
        </p:nvSpPr>
        <p:spPr>
          <a:xfrm>
            <a:off x="5725391" y="4852555"/>
            <a:ext cx="45719" cy="457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907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09" y="1240674"/>
            <a:ext cx="10058400" cy="433001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25" y="99282"/>
            <a:ext cx="10717967" cy="626359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12" y="344774"/>
            <a:ext cx="11610591" cy="602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2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10" y="389744"/>
            <a:ext cx="10058400" cy="646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9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>
                <a:solidFill>
                  <a:srgbClr val="00B0F0"/>
                </a:solidFill>
              </a:rPr>
              <a:t>Case </a:t>
            </a:r>
            <a:r>
              <a:rPr lang="es-ES" dirty="0" err="1" smtClean="0">
                <a:solidFill>
                  <a:srgbClr val="00B0F0"/>
                </a:solidFill>
              </a:rPr>
              <a:t>Studies</a:t>
            </a:r>
            <a:r>
              <a:rPr lang="es-ES" dirty="0" smtClean="0">
                <a:solidFill>
                  <a:srgbClr val="00B0F0"/>
                </a:solidFill>
              </a:rPr>
              <a:t>: </a:t>
            </a:r>
            <a:br>
              <a:rPr lang="es-ES" dirty="0" smtClean="0">
                <a:solidFill>
                  <a:srgbClr val="00B0F0"/>
                </a:solidFill>
              </a:rPr>
            </a:br>
            <a:r>
              <a:rPr lang="es-ES" dirty="0" smtClean="0">
                <a:solidFill>
                  <a:srgbClr val="00B0F0"/>
                </a:solidFill>
              </a:rPr>
              <a:t>Media </a:t>
            </a:r>
            <a:r>
              <a:rPr lang="es-ES" dirty="0" err="1" smtClean="0">
                <a:solidFill>
                  <a:srgbClr val="00B0F0"/>
                </a:solidFill>
              </a:rPr>
              <a:t>planning</a:t>
            </a:r>
            <a:r>
              <a:rPr lang="es-ES" dirty="0" smtClean="0">
                <a:solidFill>
                  <a:srgbClr val="00B0F0"/>
                </a:solidFill>
              </a:rPr>
              <a:t> “</a:t>
            </a:r>
            <a:r>
              <a:rPr lang="es-ES" dirty="0" err="1" smtClean="0">
                <a:solidFill>
                  <a:srgbClr val="00B0F0"/>
                </a:solidFill>
              </a:rPr>
              <a:t>Out</a:t>
            </a:r>
            <a:r>
              <a:rPr lang="es-ES" dirty="0" smtClean="0">
                <a:solidFill>
                  <a:srgbClr val="00B0F0"/>
                </a:solidFill>
              </a:rPr>
              <a:t> of </a:t>
            </a:r>
            <a:r>
              <a:rPr lang="es-ES" dirty="0" err="1" smtClean="0">
                <a:solidFill>
                  <a:srgbClr val="00B0F0"/>
                </a:solidFill>
              </a:rPr>
              <a:t>the</a:t>
            </a:r>
            <a:r>
              <a:rPr lang="es-ES" dirty="0" smtClean="0">
                <a:solidFill>
                  <a:srgbClr val="00B0F0"/>
                </a:solidFill>
              </a:rPr>
              <a:t> </a:t>
            </a:r>
            <a:r>
              <a:rPr lang="es-ES" dirty="0" err="1" smtClean="0">
                <a:solidFill>
                  <a:srgbClr val="00B0F0"/>
                </a:solidFill>
              </a:rPr>
              <a:t>room</a:t>
            </a:r>
            <a:r>
              <a:rPr lang="es-ES" dirty="0" smtClean="0">
                <a:solidFill>
                  <a:srgbClr val="00B0F0"/>
                </a:solidFill>
              </a:rPr>
              <a:t>”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23900" y="1690688"/>
            <a:ext cx="10515600" cy="15202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sz="3200" dirty="0" smtClean="0"/>
          </a:p>
          <a:p>
            <a:pPr marL="0" indent="0">
              <a:buNone/>
            </a:pPr>
            <a:r>
              <a:rPr lang="es-ES" sz="3200" dirty="0" smtClean="0"/>
              <a:t>“ </a:t>
            </a:r>
            <a:r>
              <a:rPr lang="es-ES" sz="3200" dirty="0" err="1" smtClean="0"/>
              <a:t>The</a:t>
            </a:r>
            <a:r>
              <a:rPr lang="es-ES" sz="3200" dirty="0" smtClean="0"/>
              <a:t> </a:t>
            </a:r>
            <a:r>
              <a:rPr lang="es-ES" sz="3200" dirty="0" err="1"/>
              <a:t>right</a:t>
            </a:r>
            <a:r>
              <a:rPr lang="es-ES" sz="3200" dirty="0"/>
              <a:t> </a:t>
            </a:r>
            <a:r>
              <a:rPr lang="es-ES" sz="3200" dirty="0" err="1"/>
              <a:t>message</a:t>
            </a:r>
            <a:r>
              <a:rPr lang="es-ES" sz="3200" dirty="0"/>
              <a:t> to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right</a:t>
            </a:r>
            <a:r>
              <a:rPr lang="es-ES" sz="3200" dirty="0"/>
              <a:t> </a:t>
            </a:r>
            <a:r>
              <a:rPr lang="es-ES" sz="3200" dirty="0" err="1"/>
              <a:t>community</a:t>
            </a:r>
            <a:r>
              <a:rPr lang="es-ES" sz="3200" dirty="0"/>
              <a:t> at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right</a:t>
            </a:r>
            <a:r>
              <a:rPr lang="es-ES" sz="3200" dirty="0"/>
              <a:t> </a:t>
            </a:r>
            <a:r>
              <a:rPr lang="es-ES" sz="3200" dirty="0" smtClean="0"/>
              <a:t>time”</a:t>
            </a:r>
            <a:endParaRPr lang="es-ES" dirty="0" smtClean="0"/>
          </a:p>
        </p:txBody>
      </p:sp>
      <p:sp>
        <p:nvSpPr>
          <p:cNvPr id="5" name="Flèche vers le bas 4"/>
          <p:cNvSpPr/>
          <p:nvPr/>
        </p:nvSpPr>
        <p:spPr>
          <a:xfrm>
            <a:off x="5725391" y="4852555"/>
            <a:ext cx="45719" cy="457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372401"/>
              </p:ext>
            </p:extLst>
          </p:nvPr>
        </p:nvGraphicFramePr>
        <p:xfrm>
          <a:off x="1169554" y="3016251"/>
          <a:ext cx="8128000" cy="2306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768850">
                <a:tc>
                  <a:txBody>
                    <a:bodyPr/>
                    <a:lstStyle/>
                    <a:p>
                      <a:r>
                        <a:rPr lang="en-GB" dirty="0" smtClean="0"/>
                        <a:t>Advantages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Insights</a:t>
                      </a:r>
                      <a:endParaRPr lang="en-GB" dirty="0"/>
                    </a:p>
                  </a:txBody>
                  <a:tcPr/>
                </a:tc>
              </a:tr>
              <a:tr h="768850">
                <a:tc>
                  <a:txBody>
                    <a:bodyPr/>
                    <a:lstStyle/>
                    <a:p>
                      <a:r>
                        <a:rPr lang="en-GB" dirty="0" smtClean="0"/>
                        <a:t>High</a:t>
                      </a:r>
                      <a:r>
                        <a:rPr lang="en-GB" baseline="0" dirty="0" smtClean="0"/>
                        <a:t> “viral”  spread and mobility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Audience</a:t>
                      </a:r>
                      <a:r>
                        <a:rPr lang="en-GB" baseline="0" dirty="0" smtClean="0"/>
                        <a:t> (push and measure)</a:t>
                      </a:r>
                      <a:endParaRPr lang="en-GB" dirty="0"/>
                    </a:p>
                  </a:txBody>
                  <a:tcPr/>
                </a:tc>
              </a:tr>
              <a:tr h="768850">
                <a:tc>
                  <a:txBody>
                    <a:bodyPr/>
                    <a:lstStyle/>
                    <a:p>
                      <a:r>
                        <a:rPr lang="en-GB" dirty="0" smtClean="0"/>
                        <a:t>Location base</a:t>
                      </a:r>
                      <a:r>
                        <a:rPr lang="en-GB" baseline="0" dirty="0" smtClean="0"/>
                        <a:t> (zoning)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 smtClean="0"/>
                        <a:t>Churn</a:t>
                      </a:r>
                      <a:r>
                        <a:rPr lang="es-ES" dirty="0" smtClean="0"/>
                        <a:t> &amp; </a:t>
                      </a:r>
                      <a:r>
                        <a:rPr lang="es-ES" dirty="0" err="1" smtClean="0"/>
                        <a:t>loyalty</a:t>
                      </a:r>
                      <a:endParaRPr lang="es-ES" dirty="0" smtClean="0"/>
                    </a:p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33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B0F0"/>
                </a:solidFill>
              </a:rPr>
              <a:t>Example 1: Roland </a:t>
            </a:r>
            <a:r>
              <a:rPr lang="en-GB" dirty="0" err="1">
                <a:solidFill>
                  <a:srgbClr val="00B0F0"/>
                </a:solidFill>
              </a:rPr>
              <a:t>G</a:t>
            </a:r>
            <a:r>
              <a:rPr lang="en-GB" dirty="0" err="1" smtClean="0">
                <a:solidFill>
                  <a:srgbClr val="00B0F0"/>
                </a:solidFill>
              </a:rPr>
              <a:t>arros</a:t>
            </a:r>
            <a:r>
              <a:rPr lang="en-GB" dirty="0" smtClean="0">
                <a:solidFill>
                  <a:srgbClr val="00B0F0"/>
                </a:solidFill>
              </a:rPr>
              <a:t> and BNP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45139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=&gt;  Efficiency of the media planning </a:t>
            </a:r>
          </a:p>
          <a:p>
            <a:pPr marL="514350" indent="-514350">
              <a:buAutoNum type="arabicParenR"/>
            </a:pPr>
            <a:r>
              <a:rPr lang="en-GB" dirty="0" smtClean="0"/>
              <a:t>Zoning : where we have more concern people  (Core target)</a:t>
            </a:r>
          </a:p>
          <a:p>
            <a:pPr marL="457200" lvl="1" indent="0">
              <a:buNone/>
            </a:pPr>
            <a:r>
              <a:rPr lang="en-GB" dirty="0" smtClean="0"/>
              <a:t>=&gt; satellite , web social </a:t>
            </a:r>
            <a:r>
              <a:rPr lang="en-GB" dirty="0" err="1" smtClean="0"/>
              <a:t>listenning</a:t>
            </a:r>
            <a:endParaRPr lang="en-GB" dirty="0" smtClean="0"/>
          </a:p>
          <a:p>
            <a:pPr marL="447675" indent="-447675">
              <a:buNone/>
            </a:pPr>
            <a:r>
              <a:rPr lang="en-GB" dirty="0" smtClean="0"/>
              <a:t>2) Push on digital board the message “BNP </a:t>
            </a:r>
            <a:r>
              <a:rPr lang="en-GB" dirty="0" err="1" smtClean="0"/>
              <a:t>partenaire</a:t>
            </a:r>
            <a:r>
              <a:rPr lang="en-GB" dirty="0" smtClean="0"/>
              <a:t> de Roland </a:t>
            </a:r>
            <a:r>
              <a:rPr lang="en-GB" dirty="0" err="1" smtClean="0"/>
              <a:t>Garros</a:t>
            </a:r>
            <a:r>
              <a:rPr lang="en-GB" dirty="0" smtClean="0"/>
              <a:t>”</a:t>
            </a:r>
          </a:p>
          <a:p>
            <a:pPr marL="514350" indent="-514350">
              <a:buAutoNum type="arabicParenR" startAt="3"/>
            </a:pPr>
            <a:r>
              <a:rPr lang="en-GB" dirty="0" smtClean="0"/>
              <a:t>Measure of  increase of citations number </a:t>
            </a:r>
          </a:p>
          <a:p>
            <a:pPr marL="457200" lvl="1" indent="0">
              <a:buNone/>
            </a:pPr>
            <a:r>
              <a:rPr lang="en-GB" dirty="0" smtClean="0"/>
              <a:t>= &gt; Feelings analysis (attitudes)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371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13170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rgbClr val="00B0F0"/>
                </a:solidFill>
              </a:rPr>
              <a:t>Benefits client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4" name="Espace réservé du contenu 3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02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Live &amp; dynamic measure - Cost reduction  &amp; Efficiency increase</a:t>
            </a:r>
          </a:p>
          <a:p>
            <a:r>
              <a:rPr lang="en-GB" dirty="0" smtClean="0"/>
              <a:t>Targeted communication</a:t>
            </a:r>
          </a:p>
          <a:p>
            <a:r>
              <a:rPr lang="en-GB" dirty="0"/>
              <a:t>Speak </a:t>
            </a:r>
            <a:r>
              <a:rPr lang="en-GB" dirty="0" smtClean="0"/>
              <a:t>about </a:t>
            </a:r>
            <a:r>
              <a:rPr lang="en-GB" dirty="0"/>
              <a:t>real people (Remove any bot interaction : - 75%)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751609" y="31672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rgbClr val="00B0F0"/>
                </a:solidFill>
              </a:rPr>
              <a:t>Targets client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751609" y="4513031"/>
            <a:ext cx="10515600" cy="151220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Advertisers</a:t>
            </a:r>
          </a:p>
          <a:p>
            <a:r>
              <a:rPr lang="en-GB" dirty="0" smtClean="0"/>
              <a:t>Media agencies</a:t>
            </a:r>
          </a:p>
          <a:p>
            <a:r>
              <a:rPr lang="en-GB" dirty="0" smtClean="0"/>
              <a:t>Politics </a:t>
            </a:r>
            <a:endParaRPr lang="en-GB" dirty="0"/>
          </a:p>
        </p:txBody>
      </p:sp>
      <p:sp>
        <p:nvSpPr>
          <p:cNvPr id="8" name="ZoneTexte 7"/>
          <p:cNvSpPr txBox="1"/>
          <p:nvPr/>
        </p:nvSpPr>
        <p:spPr>
          <a:xfrm>
            <a:off x="7013864" y="6025240"/>
            <a:ext cx="448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Example 1 : </a:t>
            </a:r>
            <a:r>
              <a:rPr lang="en-GB" dirty="0">
                <a:solidFill>
                  <a:srgbClr val="00B0F0"/>
                </a:solidFill>
              </a:rPr>
              <a:t>M</a:t>
            </a:r>
            <a:r>
              <a:rPr lang="en-GB" dirty="0" smtClean="0">
                <a:solidFill>
                  <a:srgbClr val="00B0F0"/>
                </a:solidFill>
              </a:rPr>
              <a:t>edia Planning</a:t>
            </a:r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26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B0F0"/>
                </a:solidFill>
              </a:rPr>
              <a:t>Example 2:  Predictive on augmented reality 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45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=&gt;  Determine  the level from which the Trigger is changing the attitude </a:t>
            </a:r>
          </a:p>
          <a:p>
            <a:pPr marL="514350" indent="-514350">
              <a:buAutoNum type="arabicParenR"/>
            </a:pPr>
            <a:r>
              <a:rPr lang="en-GB" dirty="0" smtClean="0"/>
              <a:t>Listen in of interaction graph</a:t>
            </a:r>
          </a:p>
          <a:p>
            <a:pPr marL="514350" indent="-514350">
              <a:buAutoNum type="arabicParenR" startAt="2"/>
            </a:pPr>
            <a:r>
              <a:rPr lang="en-GB" dirty="0" smtClean="0"/>
              <a:t>We introduce  new events  </a:t>
            </a:r>
          </a:p>
          <a:p>
            <a:pPr marL="0" indent="0">
              <a:buNone/>
            </a:pPr>
            <a:r>
              <a:rPr lang="en-GB" dirty="0" smtClean="0"/>
              <a:t>		=&gt; New product, colour, flagrance</a:t>
            </a:r>
          </a:p>
          <a:p>
            <a:pPr marL="514350" indent="-514350">
              <a:buAutoNum type="arabicParenR" startAt="3"/>
            </a:pPr>
            <a:r>
              <a:rPr lang="en-GB" dirty="0" smtClean="0"/>
              <a:t>We see the augmented reality on graph changes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523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</TotalTime>
  <Words>458</Words>
  <Application>Microsoft Macintosh PowerPoint</Application>
  <PresentationFormat>Grand écran</PresentationFormat>
  <Paragraphs>92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Wingdings</vt:lpstr>
      <vt:lpstr>Office Theme</vt:lpstr>
      <vt:lpstr>ARTADYS</vt:lpstr>
      <vt:lpstr>Company</vt:lpstr>
      <vt:lpstr>Data and Analytics</vt:lpstr>
      <vt:lpstr>Présentation PowerPoint</vt:lpstr>
      <vt:lpstr>Présentation PowerPoint</vt:lpstr>
      <vt:lpstr>Case Studies:  Media planning “Out of the room”</vt:lpstr>
      <vt:lpstr>Example 1: Roland Garros and BNP</vt:lpstr>
      <vt:lpstr>Benefits client</vt:lpstr>
      <vt:lpstr>Example 2:  Predictive on augmented reality </vt:lpstr>
      <vt:lpstr>Benefits client</vt:lpstr>
      <vt:lpstr>Example 3: B To C  “real estate”</vt:lpstr>
      <vt:lpstr>Benefits client</vt:lpstr>
      <vt:lpstr>The change</vt:lpstr>
      <vt:lpstr>Présentation PowerPoint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ARTADYS</dc:title>
  <dc:creator>Christine CAGGIA</dc:creator>
  <cp:lastModifiedBy>Cristian Beza</cp:lastModifiedBy>
  <cp:revision>15</cp:revision>
  <dcterms:created xsi:type="dcterms:W3CDTF">2017-06-22T09:49:01Z</dcterms:created>
  <dcterms:modified xsi:type="dcterms:W3CDTF">2017-06-23T05:51:53Z</dcterms:modified>
</cp:coreProperties>
</file>